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media/image7.png" ContentType="image/png"/>
  <Override PartName="/ppt/slideLayouts/slideLayout3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_rels/slideLayout3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0.xml.rels" ContentType="application/vnd.openxmlformats-package.relationships+xml"/>
  <Override PartName="/ppt/_rels/presentation.xml.rels" ContentType="application/vnd.openxmlformats-package.relationshi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</p:sldIdLst>
  <p:sldSz cx="10080625" cy="7559675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7703640" cy="1138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886968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504000" y="4059000"/>
            <a:ext cx="886968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7703640" cy="1138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32828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5049000" y="1769040"/>
            <a:ext cx="432828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504000" y="4059000"/>
            <a:ext cx="432828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 type="body"/>
          </p:nvPr>
        </p:nvSpPr>
        <p:spPr>
          <a:xfrm>
            <a:off x="5049000" y="4059000"/>
            <a:ext cx="432828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7703640" cy="1138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285588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3503160" y="1769040"/>
            <a:ext cx="285588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6501960" y="1769040"/>
            <a:ext cx="285588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 type="body"/>
          </p:nvPr>
        </p:nvSpPr>
        <p:spPr>
          <a:xfrm>
            <a:off x="504000" y="4059000"/>
            <a:ext cx="285588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 type="body"/>
          </p:nvPr>
        </p:nvSpPr>
        <p:spPr>
          <a:xfrm>
            <a:off x="3503160" y="4059000"/>
            <a:ext cx="285588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 type="body"/>
          </p:nvPr>
        </p:nvSpPr>
        <p:spPr>
          <a:xfrm>
            <a:off x="6501960" y="4059000"/>
            <a:ext cx="285588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7703640" cy="1138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subTitle"/>
          </p:nvPr>
        </p:nvSpPr>
        <p:spPr>
          <a:xfrm>
            <a:off x="504000" y="1769040"/>
            <a:ext cx="8869680" cy="4384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7703640" cy="1138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886968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7703640" cy="1138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32828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 type="body"/>
          </p:nvPr>
        </p:nvSpPr>
        <p:spPr>
          <a:xfrm>
            <a:off x="5049000" y="1769040"/>
            <a:ext cx="432828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7703640" cy="1138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7703640" cy="5277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7703640" cy="1138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32828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5049000" y="1769040"/>
            <a:ext cx="432828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 type="body"/>
          </p:nvPr>
        </p:nvSpPr>
        <p:spPr>
          <a:xfrm>
            <a:off x="504000" y="4059000"/>
            <a:ext cx="432828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7703640" cy="1138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504000" y="1769040"/>
            <a:ext cx="8869680" cy="4384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7703640" cy="1138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32828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5049000" y="1769040"/>
            <a:ext cx="432828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5049000" y="4059000"/>
            <a:ext cx="432828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7703640" cy="1138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32828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5049000" y="1769040"/>
            <a:ext cx="432828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504000" y="4059000"/>
            <a:ext cx="886968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7703640" cy="1138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886968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504000" y="4059000"/>
            <a:ext cx="886968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7703640" cy="1138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32828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5049000" y="1769040"/>
            <a:ext cx="432828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 type="body"/>
          </p:nvPr>
        </p:nvSpPr>
        <p:spPr>
          <a:xfrm>
            <a:off x="504000" y="4059000"/>
            <a:ext cx="432828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0" name="PlaceHolder 5"/>
          <p:cNvSpPr>
            <a:spLocks noGrp="1"/>
          </p:cNvSpPr>
          <p:nvPr>
            <p:ph type="body"/>
          </p:nvPr>
        </p:nvSpPr>
        <p:spPr>
          <a:xfrm>
            <a:off x="5049000" y="4059000"/>
            <a:ext cx="432828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7703640" cy="1138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285588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3503160" y="1769040"/>
            <a:ext cx="285588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 type="body"/>
          </p:nvPr>
        </p:nvSpPr>
        <p:spPr>
          <a:xfrm>
            <a:off x="6501960" y="1769040"/>
            <a:ext cx="285588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5" name="PlaceHolder 5"/>
          <p:cNvSpPr>
            <a:spLocks noGrp="1"/>
          </p:cNvSpPr>
          <p:nvPr>
            <p:ph type="body"/>
          </p:nvPr>
        </p:nvSpPr>
        <p:spPr>
          <a:xfrm>
            <a:off x="504000" y="4059000"/>
            <a:ext cx="285588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6" name="PlaceHolder 6"/>
          <p:cNvSpPr>
            <a:spLocks noGrp="1"/>
          </p:cNvSpPr>
          <p:nvPr>
            <p:ph type="body"/>
          </p:nvPr>
        </p:nvSpPr>
        <p:spPr>
          <a:xfrm>
            <a:off x="3503160" y="4059000"/>
            <a:ext cx="285588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7" name="PlaceHolder 7"/>
          <p:cNvSpPr>
            <a:spLocks noGrp="1"/>
          </p:cNvSpPr>
          <p:nvPr>
            <p:ph type="body"/>
          </p:nvPr>
        </p:nvSpPr>
        <p:spPr>
          <a:xfrm>
            <a:off x="6501960" y="4059000"/>
            <a:ext cx="285588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7703640" cy="1138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subTitle"/>
          </p:nvPr>
        </p:nvSpPr>
        <p:spPr>
          <a:xfrm>
            <a:off x="504000" y="1769040"/>
            <a:ext cx="8869680" cy="4384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7703640" cy="1138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886968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7703640" cy="1138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32828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7" name="PlaceHolder 3"/>
          <p:cNvSpPr>
            <a:spLocks noGrp="1"/>
          </p:cNvSpPr>
          <p:nvPr>
            <p:ph type="body"/>
          </p:nvPr>
        </p:nvSpPr>
        <p:spPr>
          <a:xfrm>
            <a:off x="5049000" y="1769040"/>
            <a:ext cx="432828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7703640" cy="1138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7703640" cy="1138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886968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7703640" cy="5277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7703640" cy="1138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32828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2" name="PlaceHolder 3"/>
          <p:cNvSpPr>
            <a:spLocks noGrp="1"/>
          </p:cNvSpPr>
          <p:nvPr>
            <p:ph type="body"/>
          </p:nvPr>
        </p:nvSpPr>
        <p:spPr>
          <a:xfrm>
            <a:off x="5049000" y="1769040"/>
            <a:ext cx="432828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3" name="PlaceHolder 4"/>
          <p:cNvSpPr>
            <a:spLocks noGrp="1"/>
          </p:cNvSpPr>
          <p:nvPr>
            <p:ph type="body"/>
          </p:nvPr>
        </p:nvSpPr>
        <p:spPr>
          <a:xfrm>
            <a:off x="504000" y="4059000"/>
            <a:ext cx="432828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7703640" cy="1138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32828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6" name="PlaceHolder 3"/>
          <p:cNvSpPr>
            <a:spLocks noGrp="1"/>
          </p:cNvSpPr>
          <p:nvPr>
            <p:ph type="body"/>
          </p:nvPr>
        </p:nvSpPr>
        <p:spPr>
          <a:xfrm>
            <a:off x="5049000" y="1769040"/>
            <a:ext cx="432828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7" name="PlaceHolder 4"/>
          <p:cNvSpPr>
            <a:spLocks noGrp="1"/>
          </p:cNvSpPr>
          <p:nvPr>
            <p:ph type="body"/>
          </p:nvPr>
        </p:nvSpPr>
        <p:spPr>
          <a:xfrm>
            <a:off x="5049000" y="4059000"/>
            <a:ext cx="432828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7703640" cy="1138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32828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 type="body"/>
          </p:nvPr>
        </p:nvSpPr>
        <p:spPr>
          <a:xfrm>
            <a:off x="5049000" y="1769040"/>
            <a:ext cx="432828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1" name="PlaceHolder 4"/>
          <p:cNvSpPr>
            <a:spLocks noGrp="1"/>
          </p:cNvSpPr>
          <p:nvPr>
            <p:ph type="body"/>
          </p:nvPr>
        </p:nvSpPr>
        <p:spPr>
          <a:xfrm>
            <a:off x="504000" y="4059000"/>
            <a:ext cx="886968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7703640" cy="1138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886968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504000" y="4059000"/>
            <a:ext cx="886968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7703640" cy="1138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32828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 type="body"/>
          </p:nvPr>
        </p:nvSpPr>
        <p:spPr>
          <a:xfrm>
            <a:off x="5049000" y="1769040"/>
            <a:ext cx="432828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8" name="PlaceHolder 4"/>
          <p:cNvSpPr>
            <a:spLocks noGrp="1"/>
          </p:cNvSpPr>
          <p:nvPr>
            <p:ph type="body"/>
          </p:nvPr>
        </p:nvSpPr>
        <p:spPr>
          <a:xfrm>
            <a:off x="504000" y="4059000"/>
            <a:ext cx="432828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9" name="PlaceHolder 5"/>
          <p:cNvSpPr>
            <a:spLocks noGrp="1"/>
          </p:cNvSpPr>
          <p:nvPr>
            <p:ph type="body"/>
          </p:nvPr>
        </p:nvSpPr>
        <p:spPr>
          <a:xfrm>
            <a:off x="5049000" y="4059000"/>
            <a:ext cx="432828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7703640" cy="1138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285588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 type="body"/>
          </p:nvPr>
        </p:nvSpPr>
        <p:spPr>
          <a:xfrm>
            <a:off x="3503160" y="1769040"/>
            <a:ext cx="285588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3" name="PlaceHolder 4"/>
          <p:cNvSpPr>
            <a:spLocks noGrp="1"/>
          </p:cNvSpPr>
          <p:nvPr>
            <p:ph type="body"/>
          </p:nvPr>
        </p:nvSpPr>
        <p:spPr>
          <a:xfrm>
            <a:off x="6501960" y="1769040"/>
            <a:ext cx="285588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4" name="PlaceHolder 5"/>
          <p:cNvSpPr>
            <a:spLocks noGrp="1"/>
          </p:cNvSpPr>
          <p:nvPr>
            <p:ph type="body"/>
          </p:nvPr>
        </p:nvSpPr>
        <p:spPr>
          <a:xfrm>
            <a:off x="504000" y="4059000"/>
            <a:ext cx="285588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5" name="PlaceHolder 6"/>
          <p:cNvSpPr>
            <a:spLocks noGrp="1"/>
          </p:cNvSpPr>
          <p:nvPr>
            <p:ph type="body"/>
          </p:nvPr>
        </p:nvSpPr>
        <p:spPr>
          <a:xfrm>
            <a:off x="3503160" y="4059000"/>
            <a:ext cx="285588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6" name="PlaceHolder 7"/>
          <p:cNvSpPr>
            <a:spLocks noGrp="1"/>
          </p:cNvSpPr>
          <p:nvPr>
            <p:ph type="body"/>
          </p:nvPr>
        </p:nvSpPr>
        <p:spPr>
          <a:xfrm>
            <a:off x="6501960" y="4059000"/>
            <a:ext cx="285588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7703640" cy="1138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32828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body"/>
          </p:nvPr>
        </p:nvSpPr>
        <p:spPr>
          <a:xfrm>
            <a:off x="5049000" y="1769040"/>
            <a:ext cx="432828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7703640" cy="1138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7703640" cy="5277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7703640" cy="1138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32828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5049000" y="1769040"/>
            <a:ext cx="432828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 type="body"/>
          </p:nvPr>
        </p:nvSpPr>
        <p:spPr>
          <a:xfrm>
            <a:off x="504000" y="4059000"/>
            <a:ext cx="432828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7703640" cy="1138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32828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5049000" y="1769040"/>
            <a:ext cx="432828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5049000" y="4059000"/>
            <a:ext cx="432828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7703640" cy="1138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32828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5049000" y="1769040"/>
            <a:ext cx="432828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504000" y="4059000"/>
            <a:ext cx="886968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" descr=""/>
          <p:cNvPicPr/>
          <p:nvPr/>
        </p:nvPicPr>
        <p:blipFill>
          <a:blip r:embed="rId2"/>
          <a:stretch/>
        </p:blipFill>
        <p:spPr>
          <a:xfrm>
            <a:off x="0" y="0"/>
            <a:ext cx="10079640" cy="7559640"/>
          </a:xfrm>
          <a:prstGeom prst="rect">
            <a:avLst/>
          </a:prstGeom>
          <a:ln w="0">
            <a:noFill/>
          </a:ln>
        </p:spPr>
      </p:pic>
      <p:sp>
        <p:nvSpPr>
          <p:cNvPr id="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7703640" cy="1138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886968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 algn="ctr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 algn="ctr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 algn="ctr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 algn="ctr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" descr=""/>
          <p:cNvPicPr/>
          <p:nvPr/>
        </p:nvPicPr>
        <p:blipFill>
          <a:blip r:embed="rId2"/>
          <a:stretch/>
        </p:blipFill>
        <p:spPr>
          <a:xfrm>
            <a:off x="0" y="-1440"/>
            <a:ext cx="10079640" cy="7561080"/>
          </a:xfrm>
          <a:prstGeom prst="rect">
            <a:avLst/>
          </a:prstGeom>
          <a:ln w="0">
            <a:noFill/>
          </a:ln>
        </p:spPr>
      </p:pic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7703640" cy="1138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886968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 algn="ctr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 algn="ctr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 algn="ctr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 algn="ctr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" descr=""/>
          <p:cNvPicPr/>
          <p:nvPr/>
        </p:nvPicPr>
        <p:blipFill>
          <a:blip r:embed="rId2"/>
          <a:stretch/>
        </p:blipFill>
        <p:spPr>
          <a:xfrm>
            <a:off x="0" y="0"/>
            <a:ext cx="10079640" cy="7559640"/>
          </a:xfrm>
          <a:prstGeom prst="rect">
            <a:avLst/>
          </a:prstGeom>
          <a:ln w="0">
            <a:noFill/>
          </a:ln>
        </p:spPr>
      </p:pic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7703640" cy="1138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886968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 algn="ctr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 algn="ctr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 algn="ctr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 algn="ctr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2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2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2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2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CustomShape 1"/>
          <p:cNvSpPr/>
          <p:nvPr/>
        </p:nvSpPr>
        <p:spPr>
          <a:xfrm>
            <a:off x="504000" y="3168000"/>
            <a:ext cx="9071280" cy="1261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Times New Roman"/>
              </a:rPr>
              <a:t>Lecture 2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18" name="CustomShape 2"/>
          <p:cNvSpPr/>
          <p:nvPr/>
        </p:nvSpPr>
        <p:spPr>
          <a:xfrm>
            <a:off x="504000" y="4752000"/>
            <a:ext cx="8869680" cy="2591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3640" algn="ctr">
              <a:lnSpc>
                <a:spcPct val="100000"/>
              </a:lnSpc>
              <a:spcAft>
                <a:spcPts val="1414"/>
              </a:spcAft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Times New Roman"/>
              </a:rPr>
              <a:t>Nick Rugai PhD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CustomShape 1"/>
          <p:cNvSpPr/>
          <p:nvPr/>
        </p:nvSpPr>
        <p:spPr>
          <a:xfrm>
            <a:off x="504000" y="301320"/>
            <a:ext cx="7703640" cy="1138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Times New Roman"/>
              </a:rPr>
              <a:t>THE ZEN OF PYTHON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36" name="CustomShape 2"/>
          <p:cNvSpPr/>
          <p:nvPr/>
        </p:nvSpPr>
        <p:spPr>
          <a:xfrm>
            <a:off x="504000" y="1769040"/>
            <a:ext cx="8869680" cy="4384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3640">
              <a:lnSpc>
                <a:spcPct val="100000"/>
              </a:lnSpc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Times New Roman"/>
              </a:rPr>
              <a:t>Beautiful is better than ugly.</a:t>
            </a:r>
            <a:endParaRPr b="0" lang="en-US" sz="32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Times New Roman"/>
              </a:rPr>
              <a:t>Explicit is better than implicit.</a:t>
            </a:r>
            <a:endParaRPr b="0" lang="en-US" sz="32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Times New Roman"/>
              </a:rPr>
              <a:t>Simple is better than complex.</a:t>
            </a:r>
            <a:endParaRPr b="0" lang="en-US" sz="32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Times New Roman"/>
              </a:rPr>
              <a:t>Complex is better than complicated.</a:t>
            </a:r>
            <a:endParaRPr b="0" lang="en-US" sz="32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Times New Roman"/>
              </a:rPr>
              <a:t>Readability counts.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CustomShape 1"/>
          <p:cNvSpPr/>
          <p:nvPr/>
        </p:nvSpPr>
        <p:spPr>
          <a:xfrm>
            <a:off x="504000" y="301320"/>
            <a:ext cx="7703640" cy="1138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Times New Roman"/>
              </a:rPr>
              <a:t>PYTHON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38" name="CustomShape 2"/>
          <p:cNvSpPr/>
          <p:nvPr/>
        </p:nvSpPr>
        <p:spPr>
          <a:xfrm>
            <a:off x="504000" y="1769040"/>
            <a:ext cx="8869680" cy="4384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 fontScale="45000"/>
          </a:bodyPr>
          <a:p>
            <a:pPr marL="432000" indent="-323640">
              <a:lnSpc>
                <a:spcPct val="100000"/>
              </a:lnSpc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Times New Roman"/>
              </a:rPr>
              <a:t>Open the Python Shell</a:t>
            </a:r>
            <a:endParaRPr b="0" lang="en-US" sz="32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Times New Roman"/>
              </a:rPr>
              <a:t>The Prompt: &gt;&gt;&gt;&gt; </a:t>
            </a:r>
            <a:endParaRPr b="0" lang="en-US" sz="32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Times New Roman"/>
              </a:rPr>
              <a:t>&gt;&gt;&gt;&gt; 1+1</a:t>
            </a:r>
            <a:endParaRPr b="0" lang="en-US" sz="32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Times New Roman"/>
              </a:rPr>
              <a:t>&gt;&gt;&gt;&gt; 8*8</a:t>
            </a:r>
            <a:endParaRPr b="0" lang="en-US" sz="32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Times New Roman"/>
              </a:rPr>
              <a:t>&gt;&gt;&gt;&gt;64/2</a:t>
            </a:r>
            <a:endParaRPr b="0" lang="en-US" sz="32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Times New Roman"/>
              </a:rPr>
              <a:t>First Program:</a:t>
            </a:r>
            <a:endParaRPr b="0" lang="en-US" sz="3200" spc="-1" strike="noStrike">
              <a:latin typeface="Arial"/>
            </a:endParaRPr>
          </a:p>
          <a:p>
            <a:pPr lvl="1" marL="864000" indent="-323640">
              <a:lnSpc>
                <a:spcPct val="100000"/>
              </a:lnSpc>
              <a:spcAft>
                <a:spcPts val="1134"/>
              </a:spcAft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Times New Roman"/>
              </a:rPr>
              <a:t>&gt;&gt;&gt;&gt; print (‘Hello Universe!’)</a:t>
            </a:r>
            <a:endParaRPr b="0" lang="en-US" sz="2800" spc="-1" strike="noStrike">
              <a:latin typeface="Arial"/>
            </a:endParaRPr>
          </a:p>
          <a:p>
            <a:pPr lvl="1" marL="864000" indent="-323640">
              <a:lnSpc>
                <a:spcPct val="100000"/>
              </a:lnSpc>
              <a:spcAft>
                <a:spcPts val="1134"/>
              </a:spcAft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Times New Roman"/>
              </a:rPr>
              <a:t>&gt;&gt;&gt;&gt; print (“Hello Universe!”)</a:t>
            </a:r>
            <a:endParaRPr b="0" lang="en-US" sz="2800" spc="-1" strike="noStrike">
              <a:latin typeface="Arial"/>
            </a:endParaRPr>
          </a:p>
          <a:p>
            <a:pPr lvl="1" marL="864000" indent="-323640">
              <a:lnSpc>
                <a:spcPct val="100000"/>
              </a:lnSpc>
              <a:spcAft>
                <a:spcPts val="1134"/>
              </a:spcAft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Times New Roman"/>
              </a:rPr>
              <a:t>&gt;&gt;&gt;&gt; print (‘”Hello Universe!”’)</a:t>
            </a:r>
            <a:endParaRPr b="0" lang="en-US" sz="28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Times New Roman"/>
              </a:rPr>
              <a:t>print is a Function, ‘Hello Universe’ is a Value</a:t>
            </a:r>
            <a:endParaRPr b="0" lang="en-US" sz="32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Times New Roman"/>
              </a:rPr>
              <a:t>print is an algorithm: print(x): x is the value input, the printed token is the output, the logic needed to print it out is the finite set of instruction. 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CustomShape 1"/>
          <p:cNvSpPr/>
          <p:nvPr/>
        </p:nvSpPr>
        <p:spPr>
          <a:xfrm>
            <a:off x="504000" y="301320"/>
            <a:ext cx="7703640" cy="1138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Times New Roman"/>
              </a:rPr>
              <a:t>Values &amp; Types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40" name="CustomShape 2"/>
          <p:cNvSpPr/>
          <p:nvPr/>
        </p:nvSpPr>
        <p:spPr>
          <a:xfrm>
            <a:off x="504000" y="1769040"/>
            <a:ext cx="8869680" cy="4384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3640">
              <a:lnSpc>
                <a:spcPct val="100000"/>
              </a:lnSpc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Times New Roman"/>
              </a:rPr>
              <a:t>&gt;&gt;&gt;&gt;type(2)</a:t>
            </a:r>
            <a:endParaRPr b="0" lang="en-US" sz="32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Times New Roman"/>
              </a:rPr>
              <a:t>&gt;&gt;&gt;&gt;type(2.2)</a:t>
            </a:r>
            <a:endParaRPr b="0" lang="en-US" sz="32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Times New Roman"/>
              </a:rPr>
              <a:t>&gt;&gt;&gt;&gt;type(‘Universe’)</a:t>
            </a:r>
            <a:endParaRPr b="0" lang="en-US" sz="32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Times New Roman"/>
              </a:rPr>
              <a:t>&gt;&gt;&gt;&gt;type (‘2.2’)</a:t>
            </a:r>
            <a:endParaRPr b="0" lang="en-US" sz="32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Times New Roman"/>
              </a:rPr>
              <a:t>&gt;&gt;&gt;help(int)</a:t>
            </a:r>
            <a:endParaRPr b="0" lang="en-US" sz="32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Times New Roman"/>
              </a:rPr>
              <a:t>Ctrl C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CustomShape 1"/>
          <p:cNvSpPr/>
          <p:nvPr/>
        </p:nvSpPr>
        <p:spPr>
          <a:xfrm>
            <a:off x="504000" y="301320"/>
            <a:ext cx="7703640" cy="1138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Times New Roman"/>
              </a:rPr>
              <a:t>Debugging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42" name="CustomShape 2"/>
          <p:cNvSpPr/>
          <p:nvPr/>
        </p:nvSpPr>
        <p:spPr>
          <a:xfrm>
            <a:off x="504000" y="1769040"/>
            <a:ext cx="8869680" cy="4384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 fontScale="61000"/>
          </a:bodyPr>
          <a:p>
            <a:pPr marL="432000" indent="-323640">
              <a:lnSpc>
                <a:spcPct val="100000"/>
              </a:lnSpc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Times New Roman"/>
              </a:rPr>
              <a:t>Program mistakes are called Bugs.</a:t>
            </a:r>
            <a:endParaRPr b="0" lang="en-US" sz="32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Times New Roman"/>
              </a:rPr>
              <a:t>The process of finding and fixing the bugs goes by Debugging.</a:t>
            </a:r>
            <a:endParaRPr b="0" lang="en-US" sz="32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Times New Roman"/>
              </a:rPr>
              <a:t>Debugging is the source of all evil:</a:t>
            </a:r>
            <a:endParaRPr b="0" lang="en-US" sz="3200" spc="-1" strike="noStrike">
              <a:latin typeface="Arial"/>
            </a:endParaRPr>
          </a:p>
          <a:p>
            <a:pPr lvl="1" marL="864000" indent="-323640">
              <a:lnSpc>
                <a:spcPct val="100000"/>
              </a:lnSpc>
              <a:spcAft>
                <a:spcPts val="1134"/>
              </a:spcAft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Times New Roman"/>
              </a:rPr>
              <a:t>Anger</a:t>
            </a:r>
            <a:endParaRPr b="0" lang="en-US" sz="2800" spc="-1" strike="noStrike">
              <a:latin typeface="Arial"/>
            </a:endParaRPr>
          </a:p>
          <a:p>
            <a:pPr lvl="1" marL="864000" indent="-323640">
              <a:lnSpc>
                <a:spcPct val="100000"/>
              </a:lnSpc>
              <a:spcAft>
                <a:spcPts val="1134"/>
              </a:spcAft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Times New Roman"/>
              </a:rPr>
              <a:t>Frustration</a:t>
            </a:r>
            <a:endParaRPr b="0" lang="en-US" sz="2800" spc="-1" strike="noStrike">
              <a:latin typeface="Arial"/>
            </a:endParaRPr>
          </a:p>
          <a:p>
            <a:pPr lvl="1" marL="864000" indent="-323640">
              <a:lnSpc>
                <a:spcPct val="100000"/>
              </a:lnSpc>
              <a:spcAft>
                <a:spcPts val="1134"/>
              </a:spcAft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Times New Roman"/>
              </a:rPr>
              <a:t>Lack of Sleep</a:t>
            </a:r>
            <a:endParaRPr b="0" lang="en-US" sz="2800" spc="-1" strike="noStrike">
              <a:latin typeface="Arial"/>
            </a:endParaRPr>
          </a:p>
          <a:p>
            <a:pPr lvl="1" marL="864000" indent="-323640">
              <a:lnSpc>
                <a:spcPct val="100000"/>
              </a:lnSpc>
              <a:spcAft>
                <a:spcPts val="1134"/>
              </a:spcAft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Times New Roman"/>
              </a:rPr>
              <a:t>Rage</a:t>
            </a:r>
            <a:endParaRPr b="0" lang="en-US" sz="2800" spc="-1" strike="noStrike">
              <a:latin typeface="Arial"/>
            </a:endParaRPr>
          </a:p>
          <a:p>
            <a:pPr lvl="1" marL="864000" indent="-323640">
              <a:lnSpc>
                <a:spcPct val="100000"/>
              </a:lnSpc>
              <a:spcAft>
                <a:spcPts val="1134"/>
              </a:spcAft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Times New Roman"/>
              </a:rPr>
              <a:t>Embarrassment</a:t>
            </a:r>
            <a:endParaRPr b="0" lang="en-US" sz="2800" spc="-1" strike="noStrike">
              <a:latin typeface="Arial"/>
            </a:endParaRPr>
          </a:p>
          <a:p>
            <a:pPr lvl="1" marL="864000" indent="-323640">
              <a:lnSpc>
                <a:spcPct val="100000"/>
              </a:lnSpc>
              <a:spcAft>
                <a:spcPts val="1134"/>
              </a:spcAft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Times New Roman"/>
              </a:rPr>
              <a:t>Disappointment</a:t>
            </a:r>
            <a:endParaRPr b="0" lang="en-US" sz="2800" spc="-1" strike="noStrike">
              <a:latin typeface="Arial"/>
            </a:endParaRPr>
          </a:p>
          <a:p>
            <a:pPr lvl="1" marL="864000" indent="-323640">
              <a:lnSpc>
                <a:spcPct val="100000"/>
              </a:lnSpc>
              <a:spcAft>
                <a:spcPts val="1134"/>
              </a:spcAft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Times New Roman"/>
              </a:rPr>
              <a:t>Violence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CustomShape 1"/>
          <p:cNvSpPr/>
          <p:nvPr/>
        </p:nvSpPr>
        <p:spPr>
          <a:xfrm>
            <a:off x="504000" y="301320"/>
            <a:ext cx="7703640" cy="1138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Times New Roman"/>
              </a:rPr>
              <a:t>Debugging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44" name="CustomShape 2"/>
          <p:cNvSpPr/>
          <p:nvPr/>
        </p:nvSpPr>
        <p:spPr>
          <a:xfrm>
            <a:off x="504000" y="1769040"/>
            <a:ext cx="8869680" cy="4384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3640">
              <a:lnSpc>
                <a:spcPct val="100000"/>
              </a:lnSpc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Times New Roman"/>
              </a:rPr>
              <a:t>But these are human emotions!</a:t>
            </a:r>
            <a:endParaRPr b="0" lang="en-US" sz="32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Times New Roman"/>
              </a:rPr>
              <a:t>Computers do not think that way!</a:t>
            </a:r>
            <a:endParaRPr b="0" lang="en-US" sz="32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Times New Roman"/>
              </a:rPr>
              <a:t>You must think like a computer, you must be emotionless, calculated, cold.</a:t>
            </a:r>
            <a:endParaRPr b="0" lang="en-US" sz="32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Times New Roman"/>
              </a:rPr>
              <a:t>You must become a machine!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CustomShape 1"/>
          <p:cNvSpPr/>
          <p:nvPr/>
        </p:nvSpPr>
        <p:spPr>
          <a:xfrm>
            <a:off x="504000" y="301320"/>
            <a:ext cx="7703640" cy="1138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Times New Roman"/>
              </a:rPr>
              <a:t>Become a Machine!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146" name="" descr=""/>
          <p:cNvPicPr/>
          <p:nvPr/>
        </p:nvPicPr>
        <p:blipFill>
          <a:blip r:embed="rId1"/>
          <a:stretch/>
        </p:blipFill>
        <p:spPr>
          <a:xfrm>
            <a:off x="1999440" y="1976760"/>
            <a:ext cx="6229800" cy="4652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CustomShape 1"/>
          <p:cNvSpPr/>
          <p:nvPr/>
        </p:nvSpPr>
        <p:spPr>
          <a:xfrm>
            <a:off x="504000" y="301320"/>
            <a:ext cx="7703640" cy="1138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Times New Roman"/>
              </a:rPr>
              <a:t>What is an Algorithm?</a:t>
            </a:r>
            <a:endParaRPr b="0" lang="en-US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CustomShape 1"/>
          <p:cNvSpPr/>
          <p:nvPr/>
        </p:nvSpPr>
        <p:spPr>
          <a:xfrm>
            <a:off x="504000" y="301320"/>
            <a:ext cx="7703640" cy="1138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Times New Roman"/>
              </a:rPr>
              <a:t>What is an Algorithm?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21" name="CustomShape 2"/>
          <p:cNvSpPr/>
          <p:nvPr/>
        </p:nvSpPr>
        <p:spPr>
          <a:xfrm>
            <a:off x="504000" y="1769040"/>
            <a:ext cx="8869680" cy="4384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3640">
              <a:lnSpc>
                <a:spcPct val="100000"/>
              </a:lnSpc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Times New Roman"/>
              </a:rPr>
              <a:t>An Input</a:t>
            </a:r>
            <a:endParaRPr b="0" lang="en-US" sz="32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Times New Roman"/>
              </a:rPr>
              <a:t>An Output</a:t>
            </a:r>
            <a:endParaRPr b="0" lang="en-US" sz="32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Times New Roman"/>
              </a:rPr>
              <a:t>A set of finite Operations</a:t>
            </a:r>
            <a:endParaRPr b="0" lang="en-US" sz="32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Times New Roman"/>
              </a:rPr>
              <a:t>Typically to solve for a Problem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CustomShape 1"/>
          <p:cNvSpPr/>
          <p:nvPr/>
        </p:nvSpPr>
        <p:spPr>
          <a:xfrm>
            <a:off x="504000" y="301320"/>
            <a:ext cx="7703640" cy="1138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Times New Roman"/>
              </a:rPr>
              <a:t>What is an Algorithm?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23" name="CustomShape 2"/>
          <p:cNvSpPr/>
          <p:nvPr/>
        </p:nvSpPr>
        <p:spPr>
          <a:xfrm>
            <a:off x="504000" y="1769040"/>
            <a:ext cx="8869680" cy="4384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3640">
              <a:lnSpc>
                <a:spcPct val="100000"/>
              </a:lnSpc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Times New Roman"/>
              </a:rPr>
              <a:t>The Mind is a complex algorithm that runs on the Brain.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124" name="" descr=""/>
          <p:cNvPicPr/>
          <p:nvPr/>
        </p:nvPicPr>
        <p:blipFill>
          <a:blip r:embed="rId1"/>
          <a:stretch/>
        </p:blipFill>
        <p:spPr>
          <a:xfrm>
            <a:off x="1371240" y="2971800"/>
            <a:ext cx="7315200" cy="41144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CustomShape 1"/>
          <p:cNvSpPr/>
          <p:nvPr/>
        </p:nvSpPr>
        <p:spPr>
          <a:xfrm>
            <a:off x="504000" y="301320"/>
            <a:ext cx="7703640" cy="1138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Times New Roman"/>
              </a:rPr>
              <a:t>Computing Language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26" name="CustomShape 2"/>
          <p:cNvSpPr/>
          <p:nvPr/>
        </p:nvSpPr>
        <p:spPr>
          <a:xfrm>
            <a:off x="504000" y="1769040"/>
            <a:ext cx="8869680" cy="4384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 fontScale="66000"/>
          </a:bodyPr>
          <a:p>
            <a:pPr marL="432000" indent="-323640">
              <a:lnSpc>
                <a:spcPct val="100000"/>
              </a:lnSpc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Times New Roman"/>
              </a:rPr>
              <a:t>Natural languages, like English, they were not designed, they evolved over time.</a:t>
            </a:r>
            <a:endParaRPr b="0" lang="en-US" sz="32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Times New Roman"/>
              </a:rPr>
              <a:t>Formal Languages were designed:</a:t>
            </a:r>
            <a:endParaRPr b="0" lang="en-US" sz="3200" spc="-1" strike="noStrike">
              <a:latin typeface="Arial"/>
            </a:endParaRPr>
          </a:p>
          <a:p>
            <a:pPr lvl="1" marL="864000" indent="-323640">
              <a:lnSpc>
                <a:spcPct val="100000"/>
              </a:lnSpc>
              <a:spcAft>
                <a:spcPts val="1134"/>
              </a:spcAft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Times New Roman"/>
              </a:rPr>
              <a:t>Mathematics, Logic, Chemical Formulas, etc. </a:t>
            </a:r>
            <a:endParaRPr b="0" lang="en-US" sz="28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Times New Roman"/>
              </a:rPr>
              <a:t>Computing Languages are Formal Languages.</a:t>
            </a:r>
            <a:endParaRPr b="0" lang="en-US" sz="32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Times New Roman"/>
              </a:rPr>
              <a:t>Formal Languages have very strict syntax.</a:t>
            </a:r>
            <a:endParaRPr b="0" lang="en-US" sz="32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Times New Roman"/>
              </a:rPr>
              <a:t>Formal Languages lack: Ambiguity, Redundancy, Metaphors, Analogies, Poetry, Prose, Sarcasm!</a:t>
            </a:r>
            <a:endParaRPr b="0" lang="en-US" sz="32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Times New Roman"/>
              </a:rPr>
              <a:t>Formal languages need to be Parsed.</a:t>
            </a:r>
            <a:endParaRPr b="0" lang="en-US" sz="32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Times New Roman"/>
              </a:rPr>
              <a:t>Parsing allows to decipher the language.  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CustomShape 1"/>
          <p:cNvSpPr/>
          <p:nvPr/>
        </p:nvSpPr>
        <p:spPr>
          <a:xfrm>
            <a:off x="504000" y="301320"/>
            <a:ext cx="7703640" cy="1138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Times New Roman"/>
              </a:rPr>
              <a:t>PYTHON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128" name="" descr=""/>
          <p:cNvPicPr/>
          <p:nvPr/>
        </p:nvPicPr>
        <p:blipFill>
          <a:blip r:embed="rId1"/>
          <a:stretch/>
        </p:blipFill>
        <p:spPr>
          <a:xfrm>
            <a:off x="114480" y="1265400"/>
            <a:ext cx="9714960" cy="5363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CustomShape 1"/>
          <p:cNvSpPr/>
          <p:nvPr/>
        </p:nvSpPr>
        <p:spPr>
          <a:xfrm>
            <a:off x="504000" y="301320"/>
            <a:ext cx="7703640" cy="1138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Times New Roman"/>
              </a:rPr>
              <a:t>PYTHON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130" name="" descr=""/>
          <p:cNvPicPr/>
          <p:nvPr/>
        </p:nvPicPr>
        <p:blipFill>
          <a:blip r:embed="rId1"/>
          <a:stretch/>
        </p:blipFill>
        <p:spPr>
          <a:xfrm>
            <a:off x="9000" y="1140480"/>
            <a:ext cx="10080360" cy="567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CustomShape 1"/>
          <p:cNvSpPr/>
          <p:nvPr/>
        </p:nvSpPr>
        <p:spPr>
          <a:xfrm>
            <a:off x="504000" y="301320"/>
            <a:ext cx="7703640" cy="1138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Times New Roman"/>
              </a:rPr>
              <a:t>PYTHON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32" name="CustomShape 2"/>
          <p:cNvSpPr/>
          <p:nvPr/>
        </p:nvSpPr>
        <p:spPr>
          <a:xfrm>
            <a:off x="504000" y="1769040"/>
            <a:ext cx="8869680" cy="4384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3640">
              <a:lnSpc>
                <a:spcPct val="100000"/>
              </a:lnSpc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Times New Roman"/>
              </a:rPr>
              <a:t>Created and Released in 1991 by Guido Van Rossum</a:t>
            </a:r>
            <a:endParaRPr b="0" lang="en-US" sz="32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Times New Roman"/>
              </a:rPr>
              <a:t>Ease of readability</a:t>
            </a:r>
            <a:endParaRPr b="0" lang="en-US" sz="32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Times New Roman"/>
              </a:rPr>
              <a:t>Lax syntax</a:t>
            </a:r>
            <a:endParaRPr b="0" lang="en-US" sz="32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Times New Roman"/>
              </a:rPr>
              <a:t>Object Oriented:</a:t>
            </a:r>
            <a:endParaRPr b="0" lang="en-US" sz="3200" spc="-1" strike="noStrike">
              <a:latin typeface="Arial"/>
            </a:endParaRPr>
          </a:p>
          <a:p>
            <a:pPr lvl="1" marL="864000" indent="-323640">
              <a:lnSpc>
                <a:spcPct val="100000"/>
              </a:lnSpc>
              <a:spcAft>
                <a:spcPts val="1134"/>
              </a:spcAft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Times New Roman"/>
              </a:rPr>
              <a:t>Re-usability of ‘Objects’ such as functions, methods, variables, etc.</a:t>
            </a:r>
            <a:endParaRPr b="0" lang="en-US" sz="2800" spc="-1" strike="noStrike">
              <a:latin typeface="Arial"/>
            </a:endParaRPr>
          </a:p>
          <a:p>
            <a:pPr lvl="1" marL="864000" indent="-323640">
              <a:lnSpc>
                <a:spcPct val="100000"/>
              </a:lnSpc>
              <a:spcAft>
                <a:spcPts val="1134"/>
              </a:spcAft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Times New Roman"/>
              </a:rPr>
              <a:t>Extensive use of Libraries.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CustomShape 1"/>
          <p:cNvSpPr/>
          <p:nvPr/>
        </p:nvSpPr>
        <p:spPr>
          <a:xfrm>
            <a:off x="504000" y="301320"/>
            <a:ext cx="7703640" cy="1138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Times New Roman"/>
              </a:rPr>
              <a:t>PYTHON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34" name="CustomShape 2"/>
          <p:cNvSpPr/>
          <p:nvPr/>
        </p:nvSpPr>
        <p:spPr>
          <a:xfrm>
            <a:off x="504000" y="1769040"/>
            <a:ext cx="8869680" cy="4384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 fontScale="91000"/>
          </a:bodyPr>
          <a:p>
            <a:pPr marL="432000" indent="-323640">
              <a:lnSpc>
                <a:spcPct val="100000"/>
              </a:lnSpc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Times New Roman"/>
              </a:rPr>
              <a:t>Interpreted </a:t>
            </a:r>
            <a:endParaRPr b="0" lang="en-US" sz="3200" spc="-1" strike="noStrike">
              <a:latin typeface="Arial"/>
            </a:endParaRPr>
          </a:p>
          <a:p>
            <a:pPr lvl="1" marL="864000" indent="-323640">
              <a:lnSpc>
                <a:spcPct val="100000"/>
              </a:lnSpc>
              <a:spcAft>
                <a:spcPts val="1134"/>
              </a:spcAft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Times New Roman"/>
              </a:rPr>
              <a:t>Vs. Complied </a:t>
            </a:r>
            <a:endParaRPr b="0" lang="en-US" sz="28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Times New Roman"/>
              </a:rPr>
              <a:t>High-Level (abstraction)</a:t>
            </a:r>
            <a:endParaRPr b="0" lang="en-US" sz="3200" spc="-1" strike="noStrike">
              <a:latin typeface="Arial"/>
            </a:endParaRPr>
          </a:p>
          <a:p>
            <a:pPr lvl="1" marL="864000" indent="-323640">
              <a:lnSpc>
                <a:spcPct val="100000"/>
              </a:lnSpc>
              <a:spcAft>
                <a:spcPts val="1134"/>
              </a:spcAft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Times New Roman"/>
              </a:rPr>
              <a:t>Vs. Low-Level (no abstraction)</a:t>
            </a:r>
            <a:endParaRPr b="0" lang="en-US" sz="2800" spc="-1" strike="noStrike">
              <a:latin typeface="Arial"/>
            </a:endParaRPr>
          </a:p>
          <a:p>
            <a:pPr lvl="1" marL="864000" indent="-323640">
              <a:lnSpc>
                <a:spcPct val="100000"/>
              </a:lnSpc>
              <a:spcAft>
                <a:spcPts val="1134"/>
              </a:spcAft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8B542408 83FA0077 06B80000 0000C383</a:t>
            </a:r>
            <a:endParaRPr b="0" lang="en-US" sz="1200" spc="-1" strike="noStrike">
              <a:latin typeface="Arial"/>
            </a:endParaRPr>
          </a:p>
          <a:p>
            <a:pPr lvl="1" marL="864000" indent="-323640">
              <a:lnSpc>
                <a:spcPct val="100000"/>
              </a:lnSpc>
              <a:spcAft>
                <a:spcPts val="1134"/>
              </a:spcAft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FA027706 B8010000 00C353BB 01000000</a:t>
            </a:r>
            <a:endParaRPr b="0" lang="en-US" sz="1200" spc="-1" strike="noStrike">
              <a:latin typeface="Arial"/>
            </a:endParaRPr>
          </a:p>
          <a:p>
            <a:pPr lvl="1" marL="864000" indent="-323640">
              <a:lnSpc>
                <a:spcPct val="100000"/>
              </a:lnSpc>
              <a:spcAft>
                <a:spcPts val="1134"/>
              </a:spcAft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B9010000 008D0419 83FA0376 078BD989</a:t>
            </a:r>
            <a:endParaRPr b="0" lang="en-US" sz="1200" spc="-1" strike="noStrike">
              <a:latin typeface="Arial"/>
            </a:endParaRPr>
          </a:p>
          <a:p>
            <a:pPr lvl="1" marL="864000" indent="-323640">
              <a:lnSpc>
                <a:spcPct val="100000"/>
              </a:lnSpc>
              <a:spcAft>
                <a:spcPts val="1134"/>
              </a:spcAft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C14AEBF1 5BC3</a:t>
            </a:r>
            <a:endParaRPr b="0" lang="en-US" sz="12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Times New Roman"/>
              </a:rPr>
              <a:t>General Purpose Computing Language</a:t>
            </a:r>
            <a:endParaRPr b="0" lang="en-US" sz="3200" spc="-1" strike="noStrike">
              <a:latin typeface="Arial"/>
            </a:endParaRPr>
          </a:p>
          <a:p>
            <a:pPr lvl="1" marL="864000" indent="-323640">
              <a:lnSpc>
                <a:spcPct val="100000"/>
              </a:lnSpc>
              <a:spcAft>
                <a:spcPts val="1134"/>
              </a:spcAft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Times New Roman"/>
              </a:rPr>
              <a:t>Variety of Software Applications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164</TotalTime>
  <Application>LibreOffice/7.0.0.3$Windows_X86_64 LibreOffice_project/8061b3e9204bef6b321a21033174034a5e2ea88e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2020-08-20T12:06:55Z</dcterms:created>
  <dc:creator/>
  <dc:description>Those creative commons textures have been used:
http://www.flickr.com/photos/kellyloveswhales/3505365913/ by 'Kelly Loves Whales'
http://www.flickr.com/photos/digitalyardsale/4806075532/in/photostream/ by Nick Merritt
License: https://creativecommons.org/licenses/by-sa/3.0/</dc:description>
  <dc:language>en-US</dc:language>
  <cp:lastModifiedBy/>
  <dcterms:modified xsi:type="dcterms:W3CDTF">2020-08-20T15:15:52Z</dcterms:modified>
  <cp:revision>29</cp:revision>
  <dc:subject/>
  <dc:title>Vintage</dc:title>
</cp:coreProperties>
</file>